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18"/>
  </p:notesMasterIdLst>
  <p:handoutMasterIdLst>
    <p:handoutMasterId r:id="rId19"/>
  </p:handoutMasterIdLst>
  <p:sldIdLst>
    <p:sldId id="1882" r:id="rId2"/>
    <p:sldId id="2762" r:id="rId3"/>
    <p:sldId id="2774" r:id="rId4"/>
    <p:sldId id="2715" r:id="rId5"/>
    <p:sldId id="2784" r:id="rId6"/>
    <p:sldId id="2785" r:id="rId7"/>
    <p:sldId id="2775" r:id="rId8"/>
    <p:sldId id="2780" r:id="rId9"/>
    <p:sldId id="2781" r:id="rId10"/>
    <p:sldId id="2782" r:id="rId11"/>
    <p:sldId id="2777" r:id="rId12"/>
    <p:sldId id="2778" r:id="rId13"/>
    <p:sldId id="2738" r:id="rId14"/>
    <p:sldId id="2608" r:id="rId15"/>
    <p:sldId id="2779" r:id="rId16"/>
    <p:sldId id="2751" r:id="rId17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20"/>
    </p:embeddedFont>
    <p:embeddedFont>
      <p:font typeface="a옛날사진관4" panose="02020600000000000000" pitchFamily="18" charset="-127"/>
      <p:regular r:id="rId21"/>
    </p:embeddedFont>
    <p:embeddedFont>
      <p:font typeface="Brush Script MT" panose="03060802040406070304" pitchFamily="66" charset="0"/>
      <p:italic r:id="rId22"/>
    </p:embeddedFont>
    <p:embeddedFont>
      <p:font typeface="KoPub돋움체 Bold" panose="02020603020101020101" pitchFamily="18" charset="-127"/>
      <p:regular r:id="rId23"/>
    </p:embeddedFont>
    <p:embeddedFont>
      <p:font typeface="Microsoft GothicNeo" panose="020B0500000101010101" pitchFamily="50" charset="-127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9"/>
    <a:srgbClr val="BA8384"/>
    <a:srgbClr val="C55B12"/>
    <a:srgbClr val="AA6565"/>
    <a:srgbClr val="0000FF"/>
    <a:srgbClr val="C0504D"/>
    <a:srgbClr val="FFF8E5"/>
    <a:srgbClr val="F9F9F9"/>
    <a:srgbClr val="EDE2F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3182" autoAdjust="0"/>
  </p:normalViewPr>
  <p:slideViewPr>
    <p:cSldViewPr snapToGrid="0">
      <p:cViewPr varScale="1">
        <p:scale>
          <a:sx n="85" d="100"/>
          <a:sy n="85" d="100"/>
        </p:scale>
        <p:origin x="96" y="3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색감맞추기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95721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7175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81387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02268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157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21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4094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0016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8421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7455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32029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9503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27657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A6084415-CF5C-B0D1-DA82-B43FCCB5E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6601" b="-1"/>
          <a:stretch/>
        </p:blipFill>
        <p:spPr>
          <a:xfrm>
            <a:off x="0" y="-1"/>
            <a:ext cx="9144000" cy="5293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126132"/>
            <a:ext cx="1381992" cy="503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17346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82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61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99441" cy="1108037"/>
          </a:xfrm>
        </p:spPr>
        <p:txBody>
          <a:bodyPr>
            <a:normAutofit/>
          </a:bodyPr>
          <a:lstStyle/>
          <a:p>
            <a:r>
              <a:rPr lang="ko-KR" altLang="en-US" dirty="0"/>
              <a:t>제어망의 서버</a:t>
            </a:r>
            <a:r>
              <a:rPr lang="en-US" altLang="ko-KR" dirty="0"/>
              <a:t>,PC </a:t>
            </a:r>
            <a:r>
              <a:rPr lang="ko-KR" altLang="en-US" dirty="0"/>
              <a:t>등 </a:t>
            </a:r>
            <a:r>
              <a:rPr lang="en-US" altLang="ko-KR" dirty="0"/>
              <a:t>OS</a:t>
            </a:r>
            <a:r>
              <a:rPr lang="ko-KR" altLang="en-US" dirty="0"/>
              <a:t>로 구동되는 </a:t>
            </a:r>
            <a:r>
              <a:rPr lang="en-US" altLang="ko-KR" dirty="0"/>
              <a:t>IT </a:t>
            </a:r>
            <a:r>
              <a:rPr lang="ko-KR" altLang="en-US" dirty="0"/>
              <a:t>기기의 보안 취약점 점검을 자동화 할 수 있는 기술 개발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킥오프 발표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목표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122632-9238-6DF7-8B80-73BAE40FEB60}"/>
              </a:ext>
            </a:extLst>
          </p:cNvPr>
          <p:cNvSpPr txBox="1">
            <a:spLocks/>
          </p:cNvSpPr>
          <p:nvPr/>
        </p:nvSpPr>
        <p:spPr>
          <a:xfrm>
            <a:off x="3165055" y="2667336"/>
            <a:ext cx="5400600" cy="5940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 시스템 구현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048BE4-3CB4-F427-D630-A3591F062FE1}"/>
              </a:ext>
            </a:extLst>
          </p:cNvPr>
          <p:cNvGrpSpPr/>
          <p:nvPr/>
        </p:nvGrpSpPr>
        <p:grpSpPr>
          <a:xfrm>
            <a:off x="3027407" y="3474531"/>
            <a:ext cx="5483783" cy="1877398"/>
            <a:chOff x="4223792" y="3212976"/>
            <a:chExt cx="7717556" cy="1512168"/>
          </a:xfrm>
          <a:solidFill>
            <a:srgbClr val="BA8384"/>
          </a:solidFill>
        </p:grpSpPr>
        <p:sp>
          <p:nvSpPr>
            <p:cNvPr id="36" name="사각형: 둥근 모서리 3">
              <a:extLst>
                <a:ext uri="{FF2B5EF4-FFF2-40B4-BE49-F238E27FC236}">
                  <a16:creationId xmlns:a16="http://schemas.microsoft.com/office/drawing/2014/main" id="{40F2EEC4-CD16-2F2C-D019-1B182F10A30C}"/>
                </a:ext>
              </a:extLst>
            </p:cNvPr>
            <p:cNvSpPr/>
            <p:nvPr/>
          </p:nvSpPr>
          <p:spPr>
            <a:xfrm>
              <a:off x="4223792" y="3212976"/>
              <a:ext cx="7717556" cy="1512168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77D78E-A7F2-A760-5CC6-B15C9C5E773B}"/>
                </a:ext>
              </a:extLst>
            </p:cNvPr>
            <p:cNvSpPr txBox="1"/>
            <p:nvPr/>
          </p:nvSpPr>
          <p:spPr>
            <a:xfrm>
              <a:off x="4359420" y="3395790"/>
              <a:ext cx="7547065" cy="9580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프로젝트의 수행을 통하여 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Windows 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운영체제를 사용하는 산업제어 시스템 보안 취약점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 중 자동화가 가능한 점검 항목을 선별하여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산업제어 시스템 보안 수준 향상을 통한 안정적 서비스를 제공할 수 있는 기반을 마련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34AB7E-7A6F-8609-DBC9-FEDCD58BD5E8}"/>
              </a:ext>
            </a:extLst>
          </p:cNvPr>
          <p:cNvGrpSpPr/>
          <p:nvPr/>
        </p:nvGrpSpPr>
        <p:grpSpPr>
          <a:xfrm>
            <a:off x="377343" y="2285704"/>
            <a:ext cx="2538282" cy="2422905"/>
            <a:chOff x="479376" y="2204864"/>
            <a:chExt cx="3384376" cy="32305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E6BB60-7417-3EB0-A0F2-850E3E74E033}"/>
                </a:ext>
              </a:extLst>
            </p:cNvPr>
            <p:cNvGrpSpPr/>
            <p:nvPr/>
          </p:nvGrpSpPr>
          <p:grpSpPr>
            <a:xfrm>
              <a:off x="479376" y="2204864"/>
              <a:ext cx="3384376" cy="3230540"/>
              <a:chOff x="1019436" y="1844824"/>
              <a:chExt cx="4500500" cy="439248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5FE36A6D-F0DB-53CF-0209-45934E576392}"/>
                  </a:ext>
                </a:extLst>
              </p:cNvPr>
              <p:cNvSpPr/>
              <p:nvPr/>
            </p:nvSpPr>
            <p:spPr>
              <a:xfrm>
                <a:off x="1019436" y="1916832"/>
                <a:ext cx="2772308" cy="2772308"/>
              </a:xfrm>
              <a:prstGeom prst="ellipse">
                <a:avLst/>
              </a:prstGeom>
              <a:solidFill>
                <a:srgbClr val="7E0000">
                  <a:alpha val="54902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E18686C-1CDF-CBD1-6E75-3C3B11941C72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2592288" cy="2592288"/>
              </a:xfrm>
              <a:prstGeom prst="ellipse">
                <a:avLst/>
              </a:prstGeom>
              <a:solidFill>
                <a:srgbClr val="AC0000">
                  <a:alpha val="54118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EA78FF7-71E5-ADB3-A9D4-0AFC67B5FA76}"/>
                  </a:ext>
                </a:extLst>
              </p:cNvPr>
              <p:cNvSpPr/>
              <p:nvPr/>
            </p:nvSpPr>
            <p:spPr>
              <a:xfrm>
                <a:off x="2063552" y="3429000"/>
                <a:ext cx="2808312" cy="2808312"/>
              </a:xfrm>
              <a:prstGeom prst="ellipse">
                <a:avLst/>
              </a:prstGeom>
              <a:solidFill>
                <a:srgbClr val="A80000">
                  <a:alpha val="30980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42B884-E66E-AA7E-86BE-1529AABA1C79}"/>
                  </a:ext>
                </a:extLst>
              </p:cNvPr>
              <p:cNvSpPr txBox="1"/>
              <p:nvPr/>
            </p:nvSpPr>
            <p:spPr>
              <a:xfrm>
                <a:off x="1703512" y="3244335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EEB773-09FD-C0D8-EEA6-686185753BB3}"/>
                  </a:ext>
                </a:extLst>
              </p:cNvPr>
              <p:cNvSpPr txBox="1"/>
              <p:nvPr/>
            </p:nvSpPr>
            <p:spPr>
              <a:xfrm>
                <a:off x="4079776" y="2924943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2D81B3-A101-430F-9504-32579A6062B0}"/>
                  </a:ext>
                </a:extLst>
              </p:cNvPr>
              <p:cNvSpPr txBox="1"/>
              <p:nvPr/>
            </p:nvSpPr>
            <p:spPr>
              <a:xfrm>
                <a:off x="2927647" y="4797152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7BA8E4-212A-EDC0-F4E4-26E0485E77A2}"/>
                </a:ext>
              </a:extLst>
            </p:cNvPr>
            <p:cNvSpPr txBox="1"/>
            <p:nvPr/>
          </p:nvSpPr>
          <p:spPr>
            <a:xfrm>
              <a:off x="935179" y="3053793"/>
              <a:ext cx="9301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CA6E6-609E-BB9A-B2A8-922F6B64AEE3}"/>
                </a:ext>
              </a:extLst>
            </p:cNvPr>
            <p:cNvSpPr txBox="1"/>
            <p:nvPr/>
          </p:nvSpPr>
          <p:spPr>
            <a:xfrm>
              <a:off x="2595971" y="2958376"/>
              <a:ext cx="10284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/>
                </a:rPr>
                <a:t>점검 모듈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2A055-0EB6-8686-AC89-0E86D2CB29EF}"/>
                </a:ext>
              </a:extLst>
            </p:cNvPr>
            <p:cNvSpPr txBox="1"/>
            <p:nvPr/>
          </p:nvSpPr>
          <p:spPr>
            <a:xfrm>
              <a:off x="1802749" y="4336135"/>
              <a:ext cx="11011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인터페이스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9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수행내용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F83F29-BBD9-9EC1-58BE-6E8DDA9C439D}"/>
              </a:ext>
            </a:extLst>
          </p:cNvPr>
          <p:cNvGrpSpPr/>
          <p:nvPr/>
        </p:nvGrpSpPr>
        <p:grpSpPr>
          <a:xfrm>
            <a:off x="328915" y="1897873"/>
            <a:ext cx="8486170" cy="378042"/>
            <a:chOff x="581476" y="1040037"/>
            <a:chExt cx="11314894" cy="504056"/>
          </a:xfrm>
        </p:grpSpPr>
        <p:sp>
          <p:nvSpPr>
            <p:cNvPr id="65" name="갈매기형 수장 5">
              <a:extLst>
                <a:ext uri="{FF2B5EF4-FFF2-40B4-BE49-F238E27FC236}">
                  <a16:creationId xmlns:a16="http://schemas.microsoft.com/office/drawing/2014/main" id="{FE28A5F3-5BDE-D52E-6C11-C696B3889272}"/>
                </a:ext>
              </a:extLst>
            </p:cNvPr>
            <p:cNvSpPr/>
            <p:nvPr/>
          </p:nvSpPr>
          <p:spPr>
            <a:xfrm>
              <a:off x="4438924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점검 자동화 프로그램 구현</a:t>
              </a:r>
            </a:p>
          </p:txBody>
        </p:sp>
        <p:sp>
          <p:nvSpPr>
            <p:cNvPr id="66" name="갈매기형 수장 6">
              <a:extLst>
                <a:ext uri="{FF2B5EF4-FFF2-40B4-BE49-F238E27FC236}">
                  <a16:creationId xmlns:a16="http://schemas.microsoft.com/office/drawing/2014/main" id="{7DD1A4D0-AAA5-380D-01EE-6B37673017E2}"/>
                </a:ext>
              </a:extLst>
            </p:cNvPr>
            <p:cNvSpPr/>
            <p:nvPr/>
          </p:nvSpPr>
          <p:spPr>
            <a:xfrm>
              <a:off x="8296370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프로그램 테스트 및 마무리</a:t>
              </a:r>
            </a:p>
          </p:txBody>
        </p:sp>
        <p:sp>
          <p:nvSpPr>
            <p:cNvPr id="67" name="갈매기형 수장 7">
              <a:extLst>
                <a:ext uri="{FF2B5EF4-FFF2-40B4-BE49-F238E27FC236}">
                  <a16:creationId xmlns:a16="http://schemas.microsoft.com/office/drawing/2014/main" id="{DBFF2505-1289-397E-B8DB-D6BC60EC0D4E}"/>
                </a:ext>
              </a:extLst>
            </p:cNvPr>
            <p:cNvSpPr/>
            <p:nvPr/>
          </p:nvSpPr>
          <p:spPr>
            <a:xfrm>
              <a:off x="581476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요구사항 확인 및 취약점 리스트화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C33929B-A53C-845A-A201-15F86E388640}"/>
              </a:ext>
            </a:extLst>
          </p:cNvPr>
          <p:cNvGrpSpPr/>
          <p:nvPr/>
        </p:nvGrpSpPr>
        <p:grpSpPr>
          <a:xfrm>
            <a:off x="403883" y="4339525"/>
            <a:ext cx="2375561" cy="1351962"/>
            <a:chOff x="617046" y="4394392"/>
            <a:chExt cx="3167414" cy="1802616"/>
          </a:xfrm>
          <a:solidFill>
            <a:srgbClr val="BA8384"/>
          </a:solidFill>
        </p:grpSpPr>
        <p:sp>
          <p:nvSpPr>
            <p:cNvPr id="69" name="모서리가 둥근 직사각형 9">
              <a:extLst>
                <a:ext uri="{FF2B5EF4-FFF2-40B4-BE49-F238E27FC236}">
                  <a16:creationId xmlns:a16="http://schemas.microsoft.com/office/drawing/2014/main" id="{6EAD255E-8AB3-733D-65AD-87EA7F675FFD}"/>
                </a:ext>
              </a:extLst>
            </p:cNvPr>
            <p:cNvSpPr/>
            <p:nvPr/>
          </p:nvSpPr>
          <p:spPr>
            <a:xfrm>
              <a:off x="617046" y="4394392"/>
              <a:ext cx="3167414" cy="1802616"/>
            </a:xfrm>
            <a:prstGeom prst="roundRect">
              <a:avLst>
                <a:gd name="adj" fmla="val 10446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8F96718-9C50-4B41-DBBF-F6709CF2F58E}"/>
                </a:ext>
              </a:extLst>
            </p:cNvPr>
            <p:cNvGrpSpPr/>
            <p:nvPr/>
          </p:nvGrpSpPr>
          <p:grpSpPr>
            <a:xfrm>
              <a:off x="846930" y="4710245"/>
              <a:ext cx="2691271" cy="1171945"/>
              <a:chOff x="415377" y="3153137"/>
              <a:chExt cx="2691271" cy="1171945"/>
            </a:xfrm>
            <a:grpFill/>
          </p:grpSpPr>
          <p:sp>
            <p:nvSpPr>
              <p:cNvPr id="71" name="모서리가 둥근 직사각형 11">
                <a:extLst>
                  <a:ext uri="{FF2B5EF4-FFF2-40B4-BE49-F238E27FC236}">
                    <a16:creationId xmlns:a16="http://schemas.microsoft.com/office/drawing/2014/main" id="{D9158B22-60AF-ECF4-766A-4EF8B8A1C789}"/>
                  </a:ext>
                </a:extLst>
              </p:cNvPr>
              <p:cNvSpPr/>
              <p:nvPr/>
            </p:nvSpPr>
            <p:spPr>
              <a:xfrm>
                <a:off x="420027" y="3846282"/>
                <a:ext cx="2681966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취약점 별 결과 판별 정의</a:t>
                </a:r>
              </a:p>
            </p:txBody>
          </p:sp>
          <p:sp>
            <p:nvSpPr>
              <p:cNvPr id="72" name="모서리가 둥근 직사각형 12">
                <a:extLst>
                  <a:ext uri="{FF2B5EF4-FFF2-40B4-BE49-F238E27FC236}">
                    <a16:creationId xmlns:a16="http://schemas.microsoft.com/office/drawing/2014/main" id="{29473235-B1D8-D6FB-97D9-9C84A071ECE3}"/>
                  </a:ext>
                </a:extLst>
              </p:cNvPr>
              <p:cNvSpPr/>
              <p:nvPr/>
            </p:nvSpPr>
            <p:spPr>
              <a:xfrm>
                <a:off x="415377" y="3153137"/>
                <a:ext cx="2691271" cy="479135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점검할 취약점 리스트화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7253291-6912-78BA-08D8-4B1B9B55C41A}"/>
              </a:ext>
            </a:extLst>
          </p:cNvPr>
          <p:cNvGrpSpPr/>
          <p:nvPr/>
        </p:nvGrpSpPr>
        <p:grpSpPr>
          <a:xfrm>
            <a:off x="403883" y="2587674"/>
            <a:ext cx="2375561" cy="1351962"/>
            <a:chOff x="516817" y="2187110"/>
            <a:chExt cx="3167414" cy="1802616"/>
          </a:xfrm>
          <a:solidFill>
            <a:srgbClr val="BA8384"/>
          </a:solidFill>
        </p:grpSpPr>
        <p:sp>
          <p:nvSpPr>
            <p:cNvPr id="74" name="모서리가 둥근 직사각형 14">
              <a:extLst>
                <a:ext uri="{FF2B5EF4-FFF2-40B4-BE49-F238E27FC236}">
                  <a16:creationId xmlns:a16="http://schemas.microsoft.com/office/drawing/2014/main" id="{646B2B21-2291-1637-11AB-0CA126090C0A}"/>
                </a:ext>
              </a:extLst>
            </p:cNvPr>
            <p:cNvSpPr/>
            <p:nvPr/>
          </p:nvSpPr>
          <p:spPr>
            <a:xfrm>
              <a:off x="516817" y="2187110"/>
              <a:ext cx="3167414" cy="1802616"/>
            </a:xfrm>
            <a:prstGeom prst="roundRect">
              <a:avLst>
                <a:gd name="adj" fmla="val 11882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6454DD9-2E1D-C7C9-3211-C0B644BEE78F}"/>
                </a:ext>
              </a:extLst>
            </p:cNvPr>
            <p:cNvGrpSpPr/>
            <p:nvPr/>
          </p:nvGrpSpPr>
          <p:grpSpPr>
            <a:xfrm>
              <a:off x="746699" y="2505578"/>
              <a:ext cx="2691270" cy="1180698"/>
              <a:chOff x="364193" y="1818478"/>
              <a:chExt cx="2691270" cy="1180698"/>
            </a:xfrm>
            <a:grpFill/>
          </p:grpSpPr>
          <p:sp>
            <p:nvSpPr>
              <p:cNvPr id="76" name="모서리가 둥근 직사각형 16">
                <a:extLst>
                  <a:ext uri="{FF2B5EF4-FFF2-40B4-BE49-F238E27FC236}">
                    <a16:creationId xmlns:a16="http://schemas.microsoft.com/office/drawing/2014/main" id="{5097C5F7-5027-0AD2-38E5-3EFF8B1C2F1E}"/>
                  </a:ext>
                </a:extLst>
              </p:cNvPr>
              <p:cNvSpPr/>
              <p:nvPr/>
            </p:nvSpPr>
            <p:spPr>
              <a:xfrm>
                <a:off x="364193" y="2520041"/>
                <a:ext cx="2691270" cy="479135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요구 사항 목록화</a:t>
                </a:r>
              </a:p>
            </p:txBody>
          </p:sp>
          <p:sp>
            <p:nvSpPr>
              <p:cNvPr id="77" name="모서리가 둥근 직사각형 17">
                <a:extLst>
                  <a:ext uri="{FF2B5EF4-FFF2-40B4-BE49-F238E27FC236}">
                    <a16:creationId xmlns:a16="http://schemas.microsoft.com/office/drawing/2014/main" id="{7CF7D2CF-7964-A4F2-F9A1-2054DF832614}"/>
                  </a:ext>
                </a:extLst>
              </p:cNvPr>
              <p:cNvSpPr/>
              <p:nvPr/>
            </p:nvSpPr>
            <p:spPr>
              <a:xfrm>
                <a:off x="364193" y="1818478"/>
                <a:ext cx="2691270" cy="479135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개발 환경 설정</a:t>
                </a:r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48AACBD-EEE9-3DFC-FEB8-3E3CBE708F87}"/>
              </a:ext>
            </a:extLst>
          </p:cNvPr>
          <p:cNvGrpSpPr/>
          <p:nvPr/>
        </p:nvGrpSpPr>
        <p:grpSpPr>
          <a:xfrm>
            <a:off x="6301193" y="3029911"/>
            <a:ext cx="2480795" cy="2393284"/>
            <a:chOff x="8481355" y="2321145"/>
            <a:chExt cx="3307726" cy="3191045"/>
          </a:xfrm>
          <a:solidFill>
            <a:srgbClr val="BA8384"/>
          </a:solidFill>
        </p:grpSpPr>
        <p:sp>
          <p:nvSpPr>
            <p:cNvPr id="90" name="모서리가 둥근 직사각형 30">
              <a:extLst>
                <a:ext uri="{FF2B5EF4-FFF2-40B4-BE49-F238E27FC236}">
                  <a16:creationId xmlns:a16="http://schemas.microsoft.com/office/drawing/2014/main" id="{2EE75D44-2A6B-F6C5-5499-237A21D1E25A}"/>
                </a:ext>
              </a:extLst>
            </p:cNvPr>
            <p:cNvSpPr/>
            <p:nvPr/>
          </p:nvSpPr>
          <p:spPr>
            <a:xfrm>
              <a:off x="8481355" y="2321145"/>
              <a:ext cx="3307726" cy="3191045"/>
            </a:xfrm>
            <a:prstGeom prst="roundRect">
              <a:avLst>
                <a:gd name="adj" fmla="val 7018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C64C37-2782-D26F-7F63-F03743991A54}"/>
                </a:ext>
              </a:extLst>
            </p:cNvPr>
            <p:cNvGrpSpPr/>
            <p:nvPr/>
          </p:nvGrpSpPr>
          <p:grpSpPr>
            <a:xfrm>
              <a:off x="8712402" y="2550858"/>
              <a:ext cx="2849008" cy="2689103"/>
              <a:chOff x="8747399" y="2246669"/>
              <a:chExt cx="2849008" cy="2689103"/>
            </a:xfrm>
            <a:grpFill/>
          </p:grpSpPr>
          <p:sp>
            <p:nvSpPr>
              <p:cNvPr id="92" name="모서리가 둥근 직사각형 32">
                <a:extLst>
                  <a:ext uri="{FF2B5EF4-FFF2-40B4-BE49-F238E27FC236}">
                    <a16:creationId xmlns:a16="http://schemas.microsoft.com/office/drawing/2014/main" id="{48817081-762C-800C-8C6A-9B0EC717A5CE}"/>
                  </a:ext>
                </a:extLst>
              </p:cNvPr>
              <p:cNvSpPr/>
              <p:nvPr/>
            </p:nvSpPr>
            <p:spPr>
              <a:xfrm>
                <a:off x="8747407" y="2246669"/>
                <a:ext cx="2848995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동작 테스트</a:t>
                </a:r>
              </a:p>
            </p:txBody>
          </p:sp>
          <p:sp>
            <p:nvSpPr>
              <p:cNvPr id="93" name="모서리가 둥근 직사각형 33">
                <a:extLst>
                  <a:ext uri="{FF2B5EF4-FFF2-40B4-BE49-F238E27FC236}">
                    <a16:creationId xmlns:a16="http://schemas.microsoft.com/office/drawing/2014/main" id="{C2D8837D-3B35-F7D8-C439-2675AA6E852F}"/>
                  </a:ext>
                </a:extLst>
              </p:cNvPr>
              <p:cNvSpPr/>
              <p:nvPr/>
            </p:nvSpPr>
            <p:spPr>
              <a:xfrm>
                <a:off x="8747399" y="4456972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최종 보고서 작성</a:t>
                </a:r>
              </a:p>
            </p:txBody>
          </p:sp>
          <p:sp>
            <p:nvSpPr>
              <p:cNvPr id="94" name="모서리가 둥근 직사각형 34">
                <a:extLst>
                  <a:ext uri="{FF2B5EF4-FFF2-40B4-BE49-F238E27FC236}">
                    <a16:creationId xmlns:a16="http://schemas.microsoft.com/office/drawing/2014/main" id="{64A901F9-F1A0-DF34-A20C-223ACA7A8EDA}"/>
                  </a:ext>
                </a:extLst>
              </p:cNvPr>
              <p:cNvSpPr/>
              <p:nvPr/>
            </p:nvSpPr>
            <p:spPr>
              <a:xfrm>
                <a:off x="8747407" y="2983436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코드 </a:t>
                </a:r>
                <a:r>
                  <a:rPr lang="ko-KR" altLang="en-US" sz="1125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리팩토링</a:t>
                </a:r>
                <a:endPara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95" name="모서리가 둥근 직사각형 35">
                <a:extLst>
                  <a:ext uri="{FF2B5EF4-FFF2-40B4-BE49-F238E27FC236}">
                    <a16:creationId xmlns:a16="http://schemas.microsoft.com/office/drawing/2014/main" id="{D6B6FBAC-DEB0-B5CD-D1FA-9F1A5B699D65}"/>
                  </a:ext>
                </a:extLst>
              </p:cNvPr>
              <p:cNvSpPr/>
              <p:nvPr/>
            </p:nvSpPr>
            <p:spPr>
              <a:xfrm>
                <a:off x="8747399" y="3720204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사용 매뉴얼 작성</a:t>
                </a:r>
              </a:p>
            </p:txBody>
          </p:sp>
        </p:grpSp>
      </p:grpSp>
      <p:sp>
        <p:nvSpPr>
          <p:cNvPr id="97" name="Freeform 157">
            <a:extLst>
              <a:ext uri="{FF2B5EF4-FFF2-40B4-BE49-F238E27FC236}">
                <a16:creationId xmlns:a16="http://schemas.microsoft.com/office/drawing/2014/main" id="{51ECD139-3052-35C3-E007-3FEB0BA180F6}"/>
              </a:ext>
            </a:extLst>
          </p:cNvPr>
          <p:cNvSpPr>
            <a:spLocks/>
          </p:cNvSpPr>
          <p:nvPr/>
        </p:nvSpPr>
        <p:spPr bwMode="auto">
          <a:xfrm rot="5400000">
            <a:off x="1434955" y="3979986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8" name="Freeform 157">
            <a:extLst>
              <a:ext uri="{FF2B5EF4-FFF2-40B4-BE49-F238E27FC236}">
                <a16:creationId xmlns:a16="http://schemas.microsoft.com/office/drawing/2014/main" id="{465E14B9-A116-CC08-3026-BE8F64E23737}"/>
              </a:ext>
            </a:extLst>
          </p:cNvPr>
          <p:cNvSpPr>
            <a:spLocks/>
          </p:cNvSpPr>
          <p:nvPr/>
        </p:nvSpPr>
        <p:spPr bwMode="auto">
          <a:xfrm rot="5400000">
            <a:off x="4396869" y="3968584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AD33A-750C-8738-0E96-4AD98B29F622}"/>
              </a:ext>
            </a:extLst>
          </p:cNvPr>
          <p:cNvGrpSpPr/>
          <p:nvPr/>
        </p:nvGrpSpPr>
        <p:grpSpPr>
          <a:xfrm>
            <a:off x="3339280" y="2678985"/>
            <a:ext cx="2404165" cy="2869771"/>
            <a:chOff x="3338236" y="2585603"/>
            <a:chExt cx="2404165" cy="2869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E9DAD3-09D7-7CC6-71F9-CA43AB10D450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78" name="모서리가 둥근 직사각형 18">
                <a:extLst>
                  <a:ext uri="{FF2B5EF4-FFF2-40B4-BE49-F238E27FC236}">
                    <a16:creationId xmlns:a16="http://schemas.microsoft.com/office/drawing/2014/main" id="{8472CC65-369A-0660-688D-C2CEDA64B2B3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6B14CA-5E2E-653F-2938-FEA6FD8A0B21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80" name="모서리가 둥근 직사각형 20">
                  <a:extLst>
                    <a:ext uri="{FF2B5EF4-FFF2-40B4-BE49-F238E27FC236}">
                      <a16:creationId xmlns:a16="http://schemas.microsoft.com/office/drawing/2014/main" id="{C5317ACD-2463-C2DA-54D3-3919A4212F15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화면 설계</a:t>
                  </a:r>
                </a:p>
              </p:txBody>
            </p:sp>
            <p:sp>
              <p:nvSpPr>
                <p:cNvPr id="81" name="모서리가 둥근 직사각형 21">
                  <a:extLst>
                    <a:ext uri="{FF2B5EF4-FFF2-40B4-BE49-F238E27FC236}">
                      <a16:creationId xmlns:a16="http://schemas.microsoft.com/office/drawing/2014/main" id="{2040DE85-59FB-565C-A8D3-F52865E028A3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설계</a:t>
                  </a:r>
                </a:p>
              </p:txBody>
            </p:sp>
            <p:sp>
              <p:nvSpPr>
                <p:cNvPr id="82" name="모서리가 둥근 직사각형 22">
                  <a:extLst>
                    <a:ext uri="{FF2B5EF4-FFF2-40B4-BE49-F238E27FC236}">
                      <a16:creationId xmlns:a16="http://schemas.microsoft.com/office/drawing/2014/main" id="{3B6B1B7C-C199-75F8-B26E-E2761FE35672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UI, 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</a:t>
                  </a:r>
                </a:p>
              </p:txBody>
            </p:sp>
            <p:sp>
              <p:nvSpPr>
                <p:cNvPr id="83" name="모서리가 둥근 직사각형 23">
                  <a:extLst>
                    <a:ext uri="{FF2B5EF4-FFF2-40B4-BE49-F238E27FC236}">
                      <a16:creationId xmlns:a16="http://schemas.microsoft.com/office/drawing/2014/main" id="{45D85C22-B6CF-DE93-01E6-544F213D1472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 모듈 개발</a:t>
                  </a:r>
                </a:p>
              </p:txBody>
            </p:sp>
          </p:grpSp>
        </p:grpSp>
        <p:sp>
          <p:nvSpPr>
            <p:cNvPr id="3" name="모서리가 둥근 직사각형 22">
              <a:extLst>
                <a:ext uri="{FF2B5EF4-FFF2-40B4-BE49-F238E27FC236}">
                  <a16:creationId xmlns:a16="http://schemas.microsoft.com/office/drawing/2014/main" id="{463984C5-99D5-FF26-6543-303CAD5F7C49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r>
                <a:rPr lang="en-US" altLang="ko-KR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UI </a:t>
              </a:r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0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예상결과물</a:t>
            </a: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612323-2A1D-626A-0C30-939DC9A87D74}"/>
              </a:ext>
            </a:extLst>
          </p:cNvPr>
          <p:cNvSpPr/>
          <p:nvPr/>
        </p:nvSpPr>
        <p:spPr>
          <a:xfrm>
            <a:off x="359568" y="4540214"/>
            <a:ext cx="8424863" cy="1316828"/>
          </a:xfrm>
          <a:prstGeom prst="roundRect">
            <a:avLst>
              <a:gd name="adj" fmla="val 8345"/>
            </a:avLst>
          </a:prstGeom>
          <a:noFill/>
          <a:ln w="28575">
            <a:solidFill>
              <a:srgbClr val="7C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C8EF8395-E1D6-0F38-BFD8-7C6D4C1E6291}"/>
              </a:ext>
            </a:extLst>
          </p:cNvPr>
          <p:cNvSpPr/>
          <p:nvPr/>
        </p:nvSpPr>
        <p:spPr>
          <a:xfrm>
            <a:off x="359569" y="1762453"/>
            <a:ext cx="8424863" cy="2318378"/>
          </a:xfrm>
          <a:prstGeom prst="roundRect">
            <a:avLst>
              <a:gd name="adj" fmla="val 8345"/>
            </a:avLst>
          </a:prstGeom>
          <a:noFill/>
          <a:ln w="28575">
            <a:solidFill>
              <a:srgbClr val="7C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8A7CBA-D989-AC8D-9791-E2FCAF6FA24A}"/>
              </a:ext>
            </a:extLst>
          </p:cNvPr>
          <p:cNvGrpSpPr/>
          <p:nvPr/>
        </p:nvGrpSpPr>
        <p:grpSpPr>
          <a:xfrm>
            <a:off x="845586" y="4954845"/>
            <a:ext cx="7576677" cy="484748"/>
            <a:chOff x="962315" y="5507279"/>
            <a:chExt cx="10102236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76261B-47A8-D5B3-B64B-00FBE05D4EEA}"/>
                </a:ext>
              </a:extLst>
            </p:cNvPr>
            <p:cNvSpPr txBox="1"/>
            <p:nvPr/>
          </p:nvSpPr>
          <p:spPr>
            <a:xfrm>
              <a:off x="1333340" y="5614827"/>
              <a:ext cx="242630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350" dirty="0"/>
                <a:t>취약점 점검 프로그램</a:t>
              </a:r>
              <a:endParaRPr lang="en-US" altLang="ko-KR" sz="13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0E8B38-D22D-1699-EB91-37D8A3DF92AD}"/>
                </a:ext>
              </a:extLst>
            </p:cNvPr>
            <p:cNvSpPr txBox="1"/>
            <p:nvPr/>
          </p:nvSpPr>
          <p:spPr>
            <a:xfrm>
              <a:off x="4415182" y="5614827"/>
              <a:ext cx="3256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50" dirty="0"/>
                <a:t>최종보고서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EE0A9-337A-45A7-9D20-07110472A634}"/>
                </a:ext>
              </a:extLst>
            </p:cNvPr>
            <p:cNvSpPr txBox="1"/>
            <p:nvPr/>
          </p:nvSpPr>
          <p:spPr>
            <a:xfrm>
              <a:off x="8764718" y="5614827"/>
              <a:ext cx="150297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350" dirty="0"/>
                <a:t>사용 매뉴얼</a:t>
              </a:r>
              <a:endParaRPr lang="en-US" altLang="ko-KR" sz="1350" dirty="0"/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534F0899-4A44-0AFD-F646-77CAF56BF3D5}"/>
                </a:ext>
              </a:extLst>
            </p:cNvPr>
            <p:cNvSpPr/>
            <p:nvPr/>
          </p:nvSpPr>
          <p:spPr>
            <a:xfrm>
              <a:off x="962315" y="5507279"/>
              <a:ext cx="3168352" cy="646331"/>
            </a:xfrm>
            <a:prstGeom prst="roundRect">
              <a:avLst/>
            </a:prstGeom>
            <a:noFill/>
            <a:ln w="19050">
              <a:solidFill>
                <a:srgbClr val="7C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3F770247-A1E9-67A4-0EA9-39B4953C9C77}"/>
                </a:ext>
              </a:extLst>
            </p:cNvPr>
            <p:cNvSpPr/>
            <p:nvPr/>
          </p:nvSpPr>
          <p:spPr>
            <a:xfrm>
              <a:off x="4428550" y="5507279"/>
              <a:ext cx="3256421" cy="646331"/>
            </a:xfrm>
            <a:prstGeom prst="roundRect">
              <a:avLst/>
            </a:prstGeom>
            <a:noFill/>
            <a:ln w="19050">
              <a:solidFill>
                <a:srgbClr val="7C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모서리가 둥근 직사각형 12">
              <a:extLst>
                <a:ext uri="{FF2B5EF4-FFF2-40B4-BE49-F238E27FC236}">
                  <a16:creationId xmlns:a16="http://schemas.microsoft.com/office/drawing/2014/main" id="{E96D5E4F-515F-4DEF-6DF8-0801FB420528}"/>
                </a:ext>
              </a:extLst>
            </p:cNvPr>
            <p:cNvSpPr/>
            <p:nvPr/>
          </p:nvSpPr>
          <p:spPr>
            <a:xfrm>
              <a:off x="7982854" y="5507279"/>
              <a:ext cx="3081697" cy="646331"/>
            </a:xfrm>
            <a:prstGeom prst="roundRect">
              <a:avLst/>
            </a:prstGeom>
            <a:noFill/>
            <a:ln w="19050">
              <a:solidFill>
                <a:srgbClr val="7C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92C92F-8B83-4CBF-9A2A-8C1B0C7326EB}"/>
              </a:ext>
            </a:extLst>
          </p:cNvPr>
          <p:cNvGrpSpPr>
            <a:grpSpLocks noChangeAspect="1"/>
          </p:cNvGrpSpPr>
          <p:nvPr/>
        </p:nvGrpSpPr>
        <p:grpSpPr>
          <a:xfrm>
            <a:off x="1562704" y="1966718"/>
            <a:ext cx="6186558" cy="1975457"/>
            <a:chOff x="1274617" y="1524771"/>
            <a:chExt cx="9711436" cy="31010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42A41BC-4B4E-EE0F-7C1E-62887A65CBD1}"/>
                </a:ext>
              </a:extLst>
            </p:cNvPr>
            <p:cNvGrpSpPr/>
            <p:nvPr/>
          </p:nvGrpSpPr>
          <p:grpSpPr>
            <a:xfrm>
              <a:off x="1274617" y="1524771"/>
              <a:ext cx="2459522" cy="3101000"/>
              <a:chOff x="1274617" y="1524771"/>
              <a:chExt cx="2459522" cy="31010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DC3159-EEBA-9378-A10D-D2FEBF5AA9C8}"/>
                  </a:ext>
                </a:extLst>
              </p:cNvPr>
              <p:cNvSpPr txBox="1"/>
              <p:nvPr/>
            </p:nvSpPr>
            <p:spPr>
              <a:xfrm>
                <a:off x="1274617" y="1524771"/>
                <a:ext cx="2459522" cy="3101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txBody>
              <a:bodyPr wrap="square" lIns="27000" rIns="27000" rtlCol="0">
                <a:noAutofit/>
              </a:bodyPr>
              <a:lstStyle/>
              <a:p>
                <a:pPr>
                  <a:buFontTx/>
                  <a:buChar char="-"/>
                </a:pPr>
                <a:endParaRPr lang="ko-KR" altLang="en-US" sz="135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C3E23E-C7C5-D080-2B37-7D29B8CCF19B}"/>
                  </a:ext>
                </a:extLst>
              </p:cNvPr>
              <p:cNvSpPr txBox="1"/>
              <p:nvPr/>
            </p:nvSpPr>
            <p:spPr>
              <a:xfrm>
                <a:off x="1885469" y="3950352"/>
                <a:ext cx="1425749" cy="471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규제 지침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7B0343D-06F4-9474-0709-4FF865AF9045}"/>
                </a:ext>
              </a:extLst>
            </p:cNvPr>
            <p:cNvGrpSpPr/>
            <p:nvPr/>
          </p:nvGrpSpPr>
          <p:grpSpPr>
            <a:xfrm>
              <a:off x="4900572" y="1524771"/>
              <a:ext cx="2459522" cy="3101000"/>
              <a:chOff x="4513122" y="1708289"/>
              <a:chExt cx="3279558" cy="452966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6946AB-5D94-6EE5-62F6-52A4BD09EBA9}"/>
                  </a:ext>
                </a:extLst>
              </p:cNvPr>
              <p:cNvSpPr txBox="1"/>
              <p:nvPr/>
            </p:nvSpPr>
            <p:spPr>
              <a:xfrm>
                <a:off x="4513122" y="1708289"/>
                <a:ext cx="3279558" cy="452966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txBody>
              <a:bodyPr wrap="square" lIns="27000" rIns="27000" rtlCol="0">
                <a:noAutofit/>
              </a:bodyPr>
              <a:lstStyle/>
              <a:p>
                <a:pPr>
                  <a:buFontTx/>
                  <a:buChar char="-"/>
                </a:pPr>
                <a:endParaRPr lang="ko-KR" altLang="en-US" sz="135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DC2D8D-5C94-DE0E-6D04-1919C4F8FCBE}"/>
                  </a:ext>
                </a:extLst>
              </p:cNvPr>
              <p:cNvSpPr txBox="1"/>
              <p:nvPr/>
            </p:nvSpPr>
            <p:spPr>
              <a:xfrm>
                <a:off x="5046457" y="5249525"/>
                <a:ext cx="2256584" cy="68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자동화 모듈</a:t>
                </a:r>
                <a:endParaRPr lang="ko-KR" altLang="en-US" sz="135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EF096F6-DD4C-BB2C-8B54-E034B7CA4841}"/>
                </a:ext>
              </a:extLst>
            </p:cNvPr>
            <p:cNvGrpSpPr/>
            <p:nvPr/>
          </p:nvGrpSpPr>
          <p:grpSpPr>
            <a:xfrm>
              <a:off x="8526530" y="1524771"/>
              <a:ext cx="2459523" cy="3101000"/>
              <a:chOff x="7837146" y="1708290"/>
              <a:chExt cx="3279558" cy="452966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12891F-E798-7ADF-019B-E0B9A03DA03C}"/>
                  </a:ext>
                </a:extLst>
              </p:cNvPr>
              <p:cNvSpPr txBox="1"/>
              <p:nvPr/>
            </p:nvSpPr>
            <p:spPr>
              <a:xfrm>
                <a:off x="7837146" y="1708290"/>
                <a:ext cx="3279558" cy="452966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txBody>
              <a:bodyPr wrap="square" lIns="27000" rIns="27000" rtlCol="0">
                <a:noAutofit/>
              </a:bodyPr>
              <a:lstStyle/>
              <a:p>
                <a:pPr>
                  <a:buFontTx/>
                  <a:buChar char="-"/>
                </a:pPr>
                <a:endParaRPr lang="ko-KR" altLang="en-US" sz="135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CF89A1-27A4-FDFB-9D22-12EC756FFD0A}"/>
                  </a:ext>
                </a:extLst>
              </p:cNvPr>
              <p:cNvSpPr txBox="1"/>
              <p:nvPr/>
            </p:nvSpPr>
            <p:spPr>
              <a:xfrm>
                <a:off x="8199115" y="5249526"/>
                <a:ext cx="2522682" cy="68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인터페이스</a:t>
                </a: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A0128976-4D80-3660-92FB-D518D8583517}"/>
              </a:ext>
            </a:extLst>
          </p:cNvPr>
          <p:cNvSpPr txBox="1">
            <a:spLocks/>
          </p:cNvSpPr>
          <p:nvPr/>
        </p:nvSpPr>
        <p:spPr>
          <a:xfrm>
            <a:off x="359569" y="1608858"/>
            <a:ext cx="1631238" cy="307192"/>
          </a:xfrm>
          <a:prstGeom prst="roundRect">
            <a:avLst/>
          </a:prstGeom>
          <a:solidFill>
            <a:srgbClr val="7C0019"/>
          </a:solidFill>
          <a:ln w="28575">
            <a:noFill/>
          </a:ln>
        </p:spPr>
        <p:txBody>
          <a:bodyPr vert="horz" lIns="68580" tIns="54000" rIns="68580" bIns="3429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5F77232-87F8-002F-5B2B-CE8E4E11BBBB}"/>
              </a:ext>
            </a:extLst>
          </p:cNvPr>
          <p:cNvSpPr txBox="1">
            <a:spLocks/>
          </p:cNvSpPr>
          <p:nvPr/>
        </p:nvSpPr>
        <p:spPr>
          <a:xfrm>
            <a:off x="359569" y="4386618"/>
            <a:ext cx="1631238" cy="307192"/>
          </a:xfrm>
          <a:prstGeom prst="roundRect">
            <a:avLst/>
          </a:prstGeom>
          <a:solidFill>
            <a:srgbClr val="7C0019"/>
          </a:solidFill>
          <a:ln w="28575">
            <a:noFill/>
          </a:ln>
        </p:spPr>
        <p:txBody>
          <a:bodyPr vert="horz" lIns="68580" tIns="54000" rIns="68580" bIns="3429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25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예상 결과물</a:t>
            </a:r>
            <a:endParaRPr lang="en-US" altLang="ko-KR" sz="1425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4" name="Picture 2" descr="Software Automation Icons - Free SVG &amp; PNG Software Automation Images -  Noun Project">
            <a:extLst>
              <a:ext uri="{FF2B5EF4-FFF2-40B4-BE49-F238E27FC236}">
                <a16:creationId xmlns:a16="http://schemas.microsoft.com/office/drawing/2014/main" id="{5E7764C8-8A9B-283C-BA00-CED5E40E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820" y="2266478"/>
            <a:ext cx="1177200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57">
            <a:extLst>
              <a:ext uri="{FF2B5EF4-FFF2-40B4-BE49-F238E27FC236}">
                <a16:creationId xmlns:a16="http://schemas.microsoft.com/office/drawing/2014/main" id="{5CE352D0-E6C9-A91A-E58A-3F55F218A6D4}"/>
              </a:ext>
            </a:extLst>
          </p:cNvPr>
          <p:cNvSpPr>
            <a:spLocks/>
          </p:cNvSpPr>
          <p:nvPr/>
        </p:nvSpPr>
        <p:spPr bwMode="auto">
          <a:xfrm rot="10800000">
            <a:off x="2944063" y="4094718"/>
            <a:ext cx="3496331" cy="435208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6" name="Picture 2" descr="Guide - Free education icons">
            <a:extLst>
              <a:ext uri="{FF2B5EF4-FFF2-40B4-BE49-F238E27FC236}">
                <a16:creationId xmlns:a16="http://schemas.microsoft.com/office/drawing/2014/main" id="{B64938A0-5516-347F-D839-CE9A4F8F92C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63" y="2266478"/>
            <a:ext cx="1177200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사용자 인터페이스 - 무료 상호 작용개 아이콘">
            <a:extLst>
              <a:ext uri="{FF2B5EF4-FFF2-40B4-BE49-F238E27FC236}">
                <a16:creationId xmlns:a16="http://schemas.microsoft.com/office/drawing/2014/main" id="{EFFE964B-431E-8CBF-5803-BF23DF85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95" y="2266478"/>
            <a:ext cx="1177200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9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업무 할당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32A685-F119-722D-CC7A-65205B3F1D90}"/>
              </a:ext>
            </a:extLst>
          </p:cNvPr>
          <p:cNvGrpSpPr/>
          <p:nvPr/>
        </p:nvGrpSpPr>
        <p:grpSpPr>
          <a:xfrm>
            <a:off x="360458" y="2085005"/>
            <a:ext cx="2669732" cy="2145195"/>
            <a:chOff x="589237" y="890247"/>
            <a:chExt cx="3559643" cy="2860260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CA98B39-4528-82A9-74B2-DC94DCA24007}"/>
                </a:ext>
              </a:extLst>
            </p:cNvPr>
            <p:cNvSpPr/>
            <p:nvPr/>
          </p:nvSpPr>
          <p:spPr>
            <a:xfrm>
              <a:off x="589237" y="1094558"/>
              <a:ext cx="3559643" cy="2655949"/>
            </a:xfrm>
            <a:prstGeom prst="roundRect">
              <a:avLst>
                <a:gd name="adj" fmla="val 7574"/>
              </a:avLst>
            </a:prstGeom>
            <a:noFill/>
            <a:ln w="28575">
              <a:solidFill>
                <a:srgbClr val="7C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18E1C-52F7-E7FE-F4D1-2A19282B5346}"/>
                </a:ext>
              </a:extLst>
            </p:cNvPr>
            <p:cNvSpPr txBox="1"/>
            <p:nvPr/>
          </p:nvSpPr>
          <p:spPr>
            <a:xfrm>
              <a:off x="1391344" y="890247"/>
              <a:ext cx="1955431" cy="442675"/>
            </a:xfrm>
            <a:prstGeom prst="roundRect">
              <a:avLst/>
            </a:prstGeom>
            <a:solidFill>
              <a:srgbClr val="7C001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 제 지 침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A770BC-8F5A-CD47-2EF9-F2B18F1CA12A}"/>
              </a:ext>
            </a:extLst>
          </p:cNvPr>
          <p:cNvGrpSpPr/>
          <p:nvPr/>
        </p:nvGrpSpPr>
        <p:grpSpPr>
          <a:xfrm>
            <a:off x="3232730" y="2074678"/>
            <a:ext cx="2669732" cy="2155523"/>
            <a:chOff x="4293983" y="876476"/>
            <a:chExt cx="3559643" cy="2874031"/>
          </a:xfrm>
        </p:grpSpPr>
        <p:sp>
          <p:nvSpPr>
            <p:cNvPr id="12" name="모서리가 둥근 직사각형 13">
              <a:extLst>
                <a:ext uri="{FF2B5EF4-FFF2-40B4-BE49-F238E27FC236}">
                  <a16:creationId xmlns:a16="http://schemas.microsoft.com/office/drawing/2014/main" id="{56F75D7A-0400-5EB4-43E4-2AE3A11D1561}"/>
                </a:ext>
              </a:extLst>
            </p:cNvPr>
            <p:cNvSpPr/>
            <p:nvPr/>
          </p:nvSpPr>
          <p:spPr>
            <a:xfrm>
              <a:off x="4293983" y="1094558"/>
              <a:ext cx="3559643" cy="2655949"/>
            </a:xfrm>
            <a:prstGeom prst="roundRect">
              <a:avLst>
                <a:gd name="adj" fmla="val 7574"/>
              </a:avLst>
            </a:prstGeom>
            <a:noFill/>
            <a:ln w="28575">
              <a:solidFill>
                <a:srgbClr val="7C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59A1A-E03E-6855-0FA7-69B056C27B8A}"/>
                </a:ext>
              </a:extLst>
            </p:cNvPr>
            <p:cNvSpPr txBox="1"/>
            <p:nvPr/>
          </p:nvSpPr>
          <p:spPr>
            <a:xfrm>
              <a:off x="5096088" y="876476"/>
              <a:ext cx="1955431" cy="442675"/>
            </a:xfrm>
            <a:prstGeom prst="roundRect">
              <a:avLst/>
            </a:prstGeom>
            <a:solidFill>
              <a:srgbClr val="7C0019"/>
            </a:solidFill>
            <a:ln>
              <a:solidFill>
                <a:srgbClr val="7C001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 검 모 </a:t>
              </a:r>
              <a:r>
                <a:rPr lang="ko-KR" altLang="en-US" sz="1350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듈</a:t>
              </a:r>
              <a:endPara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D5F10A-9749-90F0-E433-5F277F917478}"/>
              </a:ext>
            </a:extLst>
          </p:cNvPr>
          <p:cNvGrpSpPr/>
          <p:nvPr/>
        </p:nvGrpSpPr>
        <p:grpSpPr>
          <a:xfrm>
            <a:off x="6105002" y="2074678"/>
            <a:ext cx="2669732" cy="2155523"/>
            <a:chOff x="8243623" y="876476"/>
            <a:chExt cx="3559643" cy="287403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4F05740C-7C4E-1CEF-E02F-D53B084F04BD}"/>
                </a:ext>
              </a:extLst>
            </p:cNvPr>
            <p:cNvSpPr/>
            <p:nvPr/>
          </p:nvSpPr>
          <p:spPr>
            <a:xfrm>
              <a:off x="8243623" y="1080787"/>
              <a:ext cx="3559643" cy="2669720"/>
            </a:xfrm>
            <a:prstGeom prst="roundRect">
              <a:avLst>
                <a:gd name="adj" fmla="val 7574"/>
              </a:avLst>
            </a:prstGeom>
            <a:noFill/>
            <a:ln w="28575">
              <a:solidFill>
                <a:srgbClr val="7C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1A9062-CEDA-3EA9-A6C8-109E7B1EB5EE}"/>
                </a:ext>
              </a:extLst>
            </p:cNvPr>
            <p:cNvSpPr txBox="1"/>
            <p:nvPr/>
          </p:nvSpPr>
          <p:spPr>
            <a:xfrm>
              <a:off x="9045730" y="876476"/>
              <a:ext cx="1955431" cy="442675"/>
            </a:xfrm>
            <a:prstGeom prst="roundRect">
              <a:avLst/>
            </a:prstGeom>
            <a:solidFill>
              <a:srgbClr val="7C0019"/>
            </a:solidFill>
            <a:ln>
              <a:solidFill>
                <a:srgbClr val="7C001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  <a:endPara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5E0835C-0B6A-DCC9-FE7E-E45962941387}"/>
              </a:ext>
            </a:extLst>
          </p:cNvPr>
          <p:cNvSpPr txBox="1"/>
          <p:nvPr/>
        </p:nvSpPr>
        <p:spPr>
          <a:xfrm>
            <a:off x="499569" y="2434577"/>
            <a:ext cx="2430270" cy="16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규제지침 확인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선별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 </a:t>
            </a: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작성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별 점검 방식 문서화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92208-A26B-847A-541D-2C6B051461FE}"/>
              </a:ext>
            </a:extLst>
          </p:cNvPr>
          <p:cNvSpPr txBox="1"/>
          <p:nvPr/>
        </p:nvSpPr>
        <p:spPr>
          <a:xfrm>
            <a:off x="3464877" y="2434577"/>
            <a:ext cx="2312560" cy="16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동작 설계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대상 접속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스크립트로 점검 실행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결과 저장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동작 테스트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0" name="아래쪽 화살표 24">
            <a:extLst>
              <a:ext uri="{FF2B5EF4-FFF2-40B4-BE49-F238E27FC236}">
                <a16:creationId xmlns:a16="http://schemas.microsoft.com/office/drawing/2014/main" id="{DBB9D34E-34E5-A507-3B35-CB1218DE6EFA}"/>
              </a:ext>
            </a:extLst>
          </p:cNvPr>
          <p:cNvSpPr/>
          <p:nvPr/>
        </p:nvSpPr>
        <p:spPr>
          <a:xfrm>
            <a:off x="1471883" y="4320352"/>
            <a:ext cx="363474" cy="336404"/>
          </a:xfrm>
          <a:prstGeom prst="downArrow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아래쪽 화살표 25">
            <a:extLst>
              <a:ext uri="{FF2B5EF4-FFF2-40B4-BE49-F238E27FC236}">
                <a16:creationId xmlns:a16="http://schemas.microsoft.com/office/drawing/2014/main" id="{B0F4C0AA-67DF-8DD6-9026-BF667391D2F8}"/>
              </a:ext>
            </a:extLst>
          </p:cNvPr>
          <p:cNvSpPr/>
          <p:nvPr/>
        </p:nvSpPr>
        <p:spPr>
          <a:xfrm>
            <a:off x="4380565" y="4320352"/>
            <a:ext cx="363474" cy="336404"/>
          </a:xfrm>
          <a:prstGeom prst="downArrow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아래쪽 화살표 26">
            <a:extLst>
              <a:ext uri="{FF2B5EF4-FFF2-40B4-BE49-F238E27FC236}">
                <a16:creationId xmlns:a16="http://schemas.microsoft.com/office/drawing/2014/main" id="{8767C3E9-6AA4-9972-F89D-48FA746895FF}"/>
              </a:ext>
            </a:extLst>
          </p:cNvPr>
          <p:cNvSpPr/>
          <p:nvPr/>
        </p:nvSpPr>
        <p:spPr>
          <a:xfrm>
            <a:off x="7289247" y="4320352"/>
            <a:ext cx="363474" cy="336404"/>
          </a:xfrm>
          <a:prstGeom prst="downArrow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24ED8F-94B0-F5F1-C142-9882931B355E}"/>
              </a:ext>
            </a:extLst>
          </p:cNvPr>
          <p:cNvSpPr/>
          <p:nvPr/>
        </p:nvSpPr>
        <p:spPr>
          <a:xfrm>
            <a:off x="499569" y="4784912"/>
            <a:ext cx="2430270" cy="372174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이도현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468D5-698B-AA4D-4038-449081D13C12}"/>
              </a:ext>
            </a:extLst>
          </p:cNvPr>
          <p:cNvSpPr/>
          <p:nvPr/>
        </p:nvSpPr>
        <p:spPr>
          <a:xfrm>
            <a:off x="499569" y="5211468"/>
            <a:ext cx="2430270" cy="372174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최정민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BBE075-B00A-CFA9-A7A1-AB3F5F041845}"/>
              </a:ext>
            </a:extLst>
          </p:cNvPr>
          <p:cNvSpPr/>
          <p:nvPr/>
        </p:nvSpPr>
        <p:spPr>
          <a:xfrm>
            <a:off x="3347167" y="4779623"/>
            <a:ext cx="2430270" cy="372174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오병윤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316703-F464-B485-9E29-C790CEC18212}"/>
              </a:ext>
            </a:extLst>
          </p:cNvPr>
          <p:cNvSpPr/>
          <p:nvPr/>
        </p:nvSpPr>
        <p:spPr>
          <a:xfrm>
            <a:off x="6194766" y="4774334"/>
            <a:ext cx="2430270" cy="372174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김건희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991D3C-4FD0-752D-CF62-B48C2B6051AD}"/>
              </a:ext>
            </a:extLst>
          </p:cNvPr>
          <p:cNvSpPr/>
          <p:nvPr/>
        </p:nvSpPr>
        <p:spPr>
          <a:xfrm>
            <a:off x="3347167" y="5211468"/>
            <a:ext cx="2430270" cy="372174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김연수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F4D7C3-4C38-46CE-A311-559DDF4BC9E9}"/>
              </a:ext>
            </a:extLst>
          </p:cNvPr>
          <p:cNvSpPr/>
          <p:nvPr/>
        </p:nvSpPr>
        <p:spPr>
          <a:xfrm>
            <a:off x="6194766" y="5216062"/>
            <a:ext cx="2430270" cy="372174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조유빈</a:t>
            </a:r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767D4-4B0B-AE07-46B9-51412B2E55F4}"/>
              </a:ext>
            </a:extLst>
          </p:cNvPr>
          <p:cNvSpPr txBox="1"/>
          <p:nvPr/>
        </p:nvSpPr>
        <p:spPr>
          <a:xfrm>
            <a:off x="6255849" y="2435885"/>
            <a:ext cx="2430270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UI,</a:t>
            </a: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UI, DB </a:t>
            </a: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모듈과 </a:t>
            </a:r>
            <a:r>
              <a:rPr lang="en-US" altLang="ko-KR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연결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 </a:t>
            </a:r>
            <a:r>
              <a:rPr lang="ko-KR" altLang="en-US" sz="135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메뉴열</a:t>
            </a:r>
            <a:r>
              <a: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작성</a:t>
            </a:r>
            <a:endParaRPr lang="en-US" altLang="ko-KR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6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프로젝트 단계별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803784" y="1920215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624543" y="1910632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643175"/>
              </p:ext>
            </p:extLst>
          </p:nvPr>
        </p:nvGraphicFramePr>
        <p:xfrm>
          <a:off x="1827163" y="4081490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회의록 작성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62719"/>
              </p:ext>
            </p:extLst>
          </p:nvPr>
        </p:nvGraphicFramePr>
        <p:xfrm>
          <a:off x="1827164" y="2696909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37449"/>
              </p:ext>
            </p:extLst>
          </p:nvPr>
        </p:nvGraphicFramePr>
        <p:xfrm>
          <a:off x="4404852" y="2693237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16710"/>
              </p:ext>
            </p:extLst>
          </p:nvPr>
        </p:nvGraphicFramePr>
        <p:xfrm>
          <a:off x="6234258" y="2693237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799770" y="2313561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404852" y="2299292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144009" y="2310498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825178" y="4831544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359569" y="1514607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2CA5C8-287D-3A94-3608-3B02009319B0}"/>
              </a:ext>
            </a:extLst>
          </p:cNvPr>
          <p:cNvGrpSpPr/>
          <p:nvPr/>
        </p:nvGrpSpPr>
        <p:grpSpPr>
          <a:xfrm>
            <a:off x="416307" y="1246003"/>
            <a:ext cx="8311386" cy="3184894"/>
            <a:chOff x="416307" y="1025156"/>
            <a:chExt cx="8311386" cy="318489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A97FA4F-B97B-618B-CBF7-D672F12ED602}"/>
                </a:ext>
              </a:extLst>
            </p:cNvPr>
            <p:cNvGrpSpPr/>
            <p:nvPr/>
          </p:nvGrpSpPr>
          <p:grpSpPr>
            <a:xfrm>
              <a:off x="416307" y="1025156"/>
              <a:ext cx="8311386" cy="3184894"/>
              <a:chOff x="416307" y="1025156"/>
              <a:chExt cx="8311386" cy="3184894"/>
            </a:xfrm>
          </p:grpSpPr>
          <p:sp>
            <p:nvSpPr>
              <p:cNvPr id="8" name="모서리가 둥근 직사각형 52">
                <a:extLst>
                  <a:ext uri="{FF2B5EF4-FFF2-40B4-BE49-F238E27FC236}">
                    <a16:creationId xmlns:a16="http://schemas.microsoft.com/office/drawing/2014/main" id="{81EF8210-FCB3-D73A-1922-C56FFD483910}"/>
                  </a:ext>
                </a:extLst>
              </p:cNvPr>
              <p:cNvSpPr/>
              <p:nvPr/>
            </p:nvSpPr>
            <p:spPr>
              <a:xfrm>
                <a:off x="416307" y="1175736"/>
                <a:ext cx="8311386" cy="3034314"/>
              </a:xfrm>
              <a:prstGeom prst="roundRect">
                <a:avLst>
                  <a:gd name="adj" fmla="val 3960"/>
                </a:avLst>
              </a:prstGeom>
              <a:noFill/>
              <a:ln w="25400">
                <a:solidFill>
                  <a:srgbClr val="A11B4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5938" tIns="37969" rIns="75938" bIns="379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314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ㅊ</a:t>
                </a:r>
              </a:p>
            </p:txBody>
          </p:sp>
          <p:sp>
            <p:nvSpPr>
              <p:cNvPr id="9" name="대각선 방향의 모서리가 둥근 사각형 54">
                <a:extLst>
                  <a:ext uri="{FF2B5EF4-FFF2-40B4-BE49-F238E27FC236}">
                    <a16:creationId xmlns:a16="http://schemas.microsoft.com/office/drawing/2014/main" id="{88C639DF-8AAC-68B4-D3D8-CAB3544224C9}"/>
                  </a:ext>
                </a:extLst>
              </p:cNvPr>
              <p:cNvSpPr/>
              <p:nvPr/>
            </p:nvSpPr>
            <p:spPr>
              <a:xfrm>
                <a:off x="416307" y="1025156"/>
                <a:ext cx="1469643" cy="376768"/>
              </a:xfrm>
              <a:prstGeom prst="round2DiagRect">
                <a:avLst/>
              </a:prstGeom>
              <a:solidFill>
                <a:srgbClr val="7C001A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5938" tIns="37969" rIns="75938" bIns="379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77" b="1" kern="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추후 방향</a:t>
                </a:r>
                <a:endParaRPr lang="ko-KR" altLang="en-US" sz="1477" spc="-57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55EBA5-7DBA-5EDC-FFF8-E46C6D7AEF07}"/>
                </a:ext>
              </a:extLst>
            </p:cNvPr>
            <p:cNvSpPr txBox="1"/>
            <p:nvPr/>
          </p:nvSpPr>
          <p:spPr>
            <a:xfrm>
              <a:off x="452813" y="1628112"/>
              <a:ext cx="8231739" cy="2145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❍ </a:t>
              </a:r>
              <a:r>
                <a:rPr lang="en-US" altLang="ko-KR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Windows </a:t>
              </a:r>
              <a:r>
                <a:rPr lang="ko-KR" altLang="en-US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운영체제 뿐만 아니라 </a:t>
              </a:r>
              <a:r>
                <a:rPr lang="en-US" altLang="ko-KR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Linux </a:t>
              </a:r>
              <a:r>
                <a:rPr lang="ko-KR" altLang="en-US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운영체제 또한 관련 규제 지침을 통해서 보안 취약점 점검을 할 수 있는 도구 개발</a:t>
              </a:r>
              <a:endParaRPr lang="en-US" altLang="ko-KR" sz="1292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92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❍ 새로운 규제 지침을 인터페이스를 통해 쉽게 추가할 수 있는 기능 개발</a:t>
              </a:r>
              <a:endParaRPr lang="en-US" altLang="ko-KR" sz="1292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92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❍ 규제 지침에 나와 있는 항목을 제외한 버그 헌팅 사이트에 나와있는 </a:t>
              </a:r>
              <a:r>
                <a:rPr lang="en-US" altLang="ko-KR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One-Day </a:t>
              </a:r>
              <a:r>
                <a:rPr lang="ko-KR" altLang="en-US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취약점 또한 점검 할 수 있는 도구</a:t>
              </a:r>
              <a:endParaRPr lang="en-US" altLang="ko-KR" sz="1292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  </a:t>
              </a:r>
              <a:r>
                <a:rPr lang="ko-KR" altLang="en-US" sz="1292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  <a:endParaRPr lang="en-US" altLang="ko-KR" sz="738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4871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</a:pPr>
            <a:r>
              <a:rPr kumimoji="1" lang="ko-KR" altLang="en-US" sz="1700" dirty="0" err="1"/>
              <a:t>팀소개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개요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기술설명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목표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56626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  <a:buFont typeface="+mj-lt"/>
              <a:buAutoNum type="arabicPeriod" startAt="5"/>
            </a:pPr>
            <a:r>
              <a:rPr kumimoji="1" lang="ko-KR" altLang="en-US" sz="1700" dirty="0"/>
              <a:t>수행 내용</a:t>
            </a:r>
            <a:endParaRPr kumimoji="1" lang="en-US" altLang="ko-KR" sz="1700" dirty="0"/>
          </a:p>
          <a:p>
            <a:pPr>
              <a:buClr>
                <a:srgbClr val="953735"/>
              </a:buClr>
              <a:buAutoNum type="arabicPeriod" startAt="5"/>
            </a:pPr>
            <a:r>
              <a:rPr kumimoji="1" lang="ko-KR" altLang="en-US" sz="1700" dirty="0"/>
              <a:t>예상 결과물</a:t>
            </a:r>
            <a:endParaRPr kumimoji="1" lang="en-US" altLang="ko-KR" sz="1700" dirty="0"/>
          </a:p>
          <a:p>
            <a:pPr>
              <a:buClr>
                <a:srgbClr val="953735"/>
              </a:buClr>
              <a:buAutoNum type="arabicPeriod" startAt="5"/>
            </a:pPr>
            <a:r>
              <a:rPr kumimoji="1" lang="ko-KR" altLang="en-US" sz="1700" dirty="0"/>
              <a:t>업무 할당</a:t>
            </a:r>
            <a:endParaRPr kumimoji="1" lang="en-US" altLang="ko-KR" sz="1700" dirty="0"/>
          </a:p>
          <a:p>
            <a:pPr>
              <a:buClr>
                <a:srgbClr val="953735"/>
              </a:buClr>
              <a:buAutoNum type="arabicPeriod" startAt="5"/>
            </a:pPr>
            <a:r>
              <a:rPr kumimoji="1" lang="ko-KR" altLang="en-US" sz="1700" dirty="0"/>
              <a:t>프로젝트 단계별 일정</a:t>
            </a:r>
            <a:endParaRPr kumimoji="1" lang="en-US" altLang="ko-KR" sz="1700" dirty="0"/>
          </a:p>
          <a:p>
            <a:pPr>
              <a:buClr>
                <a:srgbClr val="953735"/>
              </a:buClr>
              <a:buAutoNum type="arabicPeriod" startAt="5"/>
            </a:pPr>
            <a:r>
              <a:rPr kumimoji="1" lang="ko-KR" altLang="en-US" sz="1700" dirty="0"/>
              <a:t>결론</a:t>
            </a:r>
            <a:endParaRPr kumimoji="1" lang="en-US" altLang="ko-KR" sz="1700" dirty="0"/>
          </a:p>
          <a:p>
            <a:pPr>
              <a:buClr>
                <a:srgbClr val="953735"/>
              </a:buClr>
              <a:buAutoNum type="arabicPeriod" startAt="5"/>
            </a:pP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407910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8F2F6D4-DC8B-7D91-FFCE-7075949C5990}"/>
              </a:ext>
            </a:extLst>
          </p:cNvPr>
          <p:cNvSpPr/>
          <p:nvPr/>
        </p:nvSpPr>
        <p:spPr>
          <a:xfrm>
            <a:off x="1752082" y="1416846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704C5-5ECF-6502-657C-563A7EF3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54366"/>
              </p:ext>
            </p:extLst>
          </p:nvPr>
        </p:nvGraphicFramePr>
        <p:xfrm>
          <a:off x="2833764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교수님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A0D7FBC2-8060-D9A9-2EDE-6E12472B14CC}"/>
              </a:ext>
            </a:extLst>
          </p:cNvPr>
          <p:cNvSpPr/>
          <p:nvPr/>
        </p:nvSpPr>
        <p:spPr>
          <a:xfrm>
            <a:off x="70338" y="3427309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E7AB0-A155-2565-D70B-DDDA83F9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" y="3649170"/>
            <a:ext cx="768846" cy="106944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07B89F8-82D6-DF01-8261-2D4727A0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1944"/>
              </p:ext>
            </p:extLst>
          </p:nvPr>
        </p:nvGraphicFramePr>
        <p:xfrm>
          <a:off x="4760443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589C952-320F-B81C-5F2D-13E5FC15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42172"/>
              </p:ext>
            </p:extLst>
          </p:nvPr>
        </p:nvGraphicFramePr>
        <p:xfrm>
          <a:off x="443673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790A499-A637-183D-F5C6-36C692C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24596"/>
              </p:ext>
            </p:extLst>
          </p:nvPr>
        </p:nvGraphicFramePr>
        <p:xfrm>
          <a:off x="1860619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D4D71-8295-2814-F4F9-ADE374D2D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39794"/>
              </p:ext>
            </p:extLst>
          </p:nvPr>
        </p:nvGraphicFramePr>
        <p:xfrm>
          <a:off x="3277565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7C5112-2848-B39D-A8D1-97B8FF3E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3619"/>
              </p:ext>
            </p:extLst>
          </p:nvPr>
        </p:nvGraphicFramePr>
        <p:xfrm>
          <a:off x="4694511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A4C22D-CDF6-9AA7-4293-F01CC86D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711"/>
              </p:ext>
            </p:extLst>
          </p:nvPr>
        </p:nvGraphicFramePr>
        <p:xfrm>
          <a:off x="6111202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0C0372D-0028-C24E-3246-42960BE08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66665"/>
              </p:ext>
            </p:extLst>
          </p:nvPr>
        </p:nvGraphicFramePr>
        <p:xfrm>
          <a:off x="7528148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조유빈</a:t>
                      </a:r>
                      <a:endParaRPr lang="ko-KR" altLang="en-US" sz="1100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6ACFB91-3208-0FE2-7282-66AA4B195325}"/>
              </a:ext>
            </a:extLst>
          </p:cNvPr>
          <p:cNvSpPr txBox="1">
            <a:spLocks/>
          </p:cNvSpPr>
          <p:nvPr/>
        </p:nvSpPr>
        <p:spPr>
          <a:xfrm>
            <a:off x="3689585" y="1012793"/>
            <a:ext cx="1751294" cy="4410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캡틴오와 선원들</a:t>
            </a:r>
          </a:p>
        </p:txBody>
      </p:sp>
      <p:pic>
        <p:nvPicPr>
          <p:cNvPr id="44" name="그림 43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BD5A807E-50AA-C39E-388E-57206CBA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3" y="3649170"/>
            <a:ext cx="770400" cy="1069200"/>
          </a:xfrm>
          <a:prstGeom prst="rect">
            <a:avLst/>
          </a:prstGeom>
        </p:spPr>
      </p:pic>
      <p:pic>
        <p:nvPicPr>
          <p:cNvPr id="4" name="그림 3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7D9F09C0-7013-BE51-D060-DCC8816462C1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6" y="3649170"/>
            <a:ext cx="842400" cy="1069200"/>
          </a:xfrm>
          <a:prstGeom prst="rect">
            <a:avLst/>
          </a:prstGeom>
        </p:spPr>
      </p:pic>
      <p:pic>
        <p:nvPicPr>
          <p:cNvPr id="6" name="그림 5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FF7505D2-ED10-ECE2-39B4-022095BA014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2" y="3651986"/>
            <a:ext cx="842400" cy="1069200"/>
          </a:xfrm>
          <a:prstGeom prst="rect">
            <a:avLst/>
          </a:prstGeom>
        </p:spPr>
      </p:pic>
      <p:pic>
        <p:nvPicPr>
          <p:cNvPr id="5" name="그림 4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892E73AE-6842-80AD-62AC-146207AE515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9" y="3649170"/>
            <a:ext cx="842400" cy="1069200"/>
          </a:xfrm>
          <a:prstGeom prst="rect">
            <a:avLst/>
          </a:prstGeom>
        </p:spPr>
      </p:pic>
      <p:pic>
        <p:nvPicPr>
          <p:cNvPr id="9" name="그림 8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527D99D6-55B9-B965-32E9-FDE0BFFAF4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30" y="3649170"/>
            <a:ext cx="842400" cy="1069200"/>
          </a:xfrm>
          <a:prstGeom prst="rect">
            <a:avLst/>
          </a:prstGeom>
        </p:spPr>
      </p:pic>
      <p:pic>
        <p:nvPicPr>
          <p:cNvPr id="7" name="그림 6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91B1B1EA-F3DE-8FC3-B084-33CAF7A2215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7" y="1523283"/>
            <a:ext cx="842400" cy="1069200"/>
          </a:xfrm>
          <a:prstGeom prst="rect">
            <a:avLst/>
          </a:prstGeom>
        </p:spPr>
      </p:pic>
      <p:pic>
        <p:nvPicPr>
          <p:cNvPr id="11" name="그림 10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69C4D98A-AE71-3EF9-7D41-9C2F5338DE6C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78" y="1522713"/>
            <a:ext cx="8424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상호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운영성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문제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엄격한 가동 시간 요구사항이 존재하는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시스템은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보안 취약점 점검 및 조치가 늦음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이러한 문제를 악용하여 산업 전반에 걸쳐 산업용 장비에 대한 공격이 증가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 descr="텍스트, 의류, 스크린샷, 헬멧이(가) 표시된 사진&#10;&#10;자동 생성된 설명">
            <a:extLst>
              <a:ext uri="{FF2B5EF4-FFF2-40B4-BE49-F238E27FC236}">
                <a16:creationId xmlns:a16="http://schemas.microsoft.com/office/drawing/2014/main" id="{8E342220-450A-5696-D4A0-82FFF4254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" r="2014" b="1388"/>
          <a:stretch/>
        </p:blipFill>
        <p:spPr>
          <a:xfrm>
            <a:off x="2086893" y="2590691"/>
            <a:ext cx="4970214" cy="3649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0E14F-8D3F-B838-7F76-66D6D82B4851}"/>
              </a:ext>
            </a:extLst>
          </p:cNvPr>
          <p:cNvSpPr txBox="1"/>
          <p:nvPr/>
        </p:nvSpPr>
        <p:spPr>
          <a:xfrm>
            <a:off x="1367319" y="6231056"/>
            <a:ext cx="7451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Lucian Constantin,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산업제어시스템이 위험하다⋯“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1/3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이상 취약점 패치 안돼”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en-US" altLang="ko-KR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Itworld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2023.01.25, https://www.itworld.co.kr/news/274153</a:t>
            </a:r>
          </a:p>
        </p:txBody>
      </p:sp>
    </p:spTree>
    <p:extLst>
      <p:ext uri="{BB962C8B-B14F-4D97-AF65-F5344CB8AC3E}">
        <p14:creationId xmlns:p14="http://schemas.microsoft.com/office/powerpoint/2010/main" val="41255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이러한 문제를 해결하기 위해 보안 취약점을 사전에 발견하여 선조취를 취할 수 있도록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도와주는 시스템 제안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시스템을 현장에 적용함으로써 사이버 보안 위협을 사전에 발견 가능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시리얼 및 네트워크 통신을 사용하여 시스템에 접속하여 취약점을 점검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점검한 결과는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 확인 할 수 있도록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0064F-4213-9D45-BEBA-A6E70F51D62E}"/>
              </a:ext>
            </a:extLst>
          </p:cNvPr>
          <p:cNvSpPr txBox="1"/>
          <p:nvPr/>
        </p:nvSpPr>
        <p:spPr>
          <a:xfrm>
            <a:off x="875013" y="6208860"/>
            <a:ext cx="7451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산업제어 시스템 보안 취약점 점검 시스템 구성도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DDC78D-F65A-76CA-069F-8E53E887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99" y="3230506"/>
            <a:ext cx="4122802" cy="29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>
                <a:solidFill>
                  <a:schemeClr val="tx1"/>
                </a:solidFill>
              </a:rPr>
              <a:t>기술 설명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및 인프라 시스템에서 사용하는 네트워크 환경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시스템의 제어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감시 및 자동화를 위해 사용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일반적으로 외부에서 접근할 수 없는 폐쇄망으로 운영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4FDF3D-E992-C83B-FBDF-D18C482DB33D}"/>
              </a:ext>
            </a:extLst>
          </p:cNvPr>
          <p:cNvGrpSpPr/>
          <p:nvPr/>
        </p:nvGrpSpPr>
        <p:grpSpPr>
          <a:xfrm>
            <a:off x="1238250" y="2418684"/>
            <a:ext cx="6667500" cy="4242645"/>
            <a:chOff x="1238250" y="2418684"/>
            <a:chExt cx="6667500" cy="4242645"/>
          </a:xfrm>
        </p:grpSpPr>
        <p:pic>
          <p:nvPicPr>
            <p:cNvPr id="1026" name="Picture 2" descr="이슈분석]제어시스템 보안 정책 손봐야 - 전자신문">
              <a:extLst>
                <a:ext uri="{FF2B5EF4-FFF2-40B4-BE49-F238E27FC236}">
                  <a16:creationId xmlns:a16="http://schemas.microsoft.com/office/drawing/2014/main" id="{996699F4-D035-8F23-CF67-BFFBADC2DF2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418684"/>
              <a:ext cx="6667500" cy="406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E76ACF-4C56-1EFA-C741-A8BC65643AF6}"/>
                </a:ext>
              </a:extLst>
            </p:cNvPr>
            <p:cNvSpPr txBox="1"/>
            <p:nvPr/>
          </p:nvSpPr>
          <p:spPr>
            <a:xfrm>
              <a:off x="2627869" y="6384330"/>
              <a:ext cx="349338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인터넷망과 </a:t>
              </a:r>
              <a:r>
                <a:rPr lang="ko-KR" altLang="en-US" sz="1200" dirty="0" err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업무망</a:t>
              </a:r>
              <a:r>
                <a:rPr lang="en-US" altLang="ko-KR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제어망</a:t>
              </a:r>
              <a:r>
                <a:rPr lang="ko-KR" altLang="en-US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구성도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4C2F73-DDE0-B885-BBF1-C1F71D36301B}"/>
              </a:ext>
            </a:extLst>
          </p:cNvPr>
          <p:cNvSpPr/>
          <p:nvPr/>
        </p:nvSpPr>
        <p:spPr>
          <a:xfrm>
            <a:off x="5844988" y="4903694"/>
            <a:ext cx="1541930" cy="1480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3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기술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주요정보통신기반시설을 각종 전자적 침해행위로부터 보호하기 위해 준수해야 하는 구체적 사항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구조정보통신기반시설을 관리하는 일부 공공기관과 민간기업의 경우 법적인 의무사항에 해당하여 매년 정기적으로 보안 취약점에 대한 분석 및 평가를 실시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한국인터넷진흥원에서 제공하는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“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주요정보통신기반시설 기술적 취약점 분석 평가 방법 상세 가이드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“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419AACF-C121-8CE4-8F89-7489A966B43E}"/>
              </a:ext>
            </a:extLst>
          </p:cNvPr>
          <p:cNvGrpSpPr/>
          <p:nvPr/>
        </p:nvGrpSpPr>
        <p:grpSpPr>
          <a:xfrm>
            <a:off x="656631" y="3015839"/>
            <a:ext cx="7887888" cy="3756436"/>
            <a:chOff x="709218" y="3101564"/>
            <a:chExt cx="7887888" cy="3756436"/>
          </a:xfrm>
        </p:grpSpPr>
        <p:pic>
          <p:nvPicPr>
            <p:cNvPr id="2050" name="Picture 2" descr="2021 주요정보통신기반시설 취약점 분석・평가 기준 가이드(PDF 파일) : CELA">
              <a:extLst>
                <a:ext uri="{FF2B5EF4-FFF2-40B4-BE49-F238E27FC236}">
                  <a16:creationId xmlns:a16="http://schemas.microsoft.com/office/drawing/2014/main" id="{B67CA589-308D-DCCF-56BB-74714F192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18" y="3101564"/>
              <a:ext cx="2459976" cy="348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2021 주요정보통신기반시설 취약점 분석・평가 기준 가이드(PDF 파일) : CELA">
              <a:extLst>
                <a:ext uri="{FF2B5EF4-FFF2-40B4-BE49-F238E27FC236}">
                  <a16:creationId xmlns:a16="http://schemas.microsoft.com/office/drawing/2014/main" id="{ACF33B54-71A7-39F3-E37E-67640A64D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855" y="3101564"/>
              <a:ext cx="5044251" cy="348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98549F-BE0B-9F2B-052F-D3F54635DF34}"/>
                </a:ext>
              </a:extLst>
            </p:cNvPr>
            <p:cNvSpPr txBox="1"/>
            <p:nvPr/>
          </p:nvSpPr>
          <p:spPr>
            <a:xfrm>
              <a:off x="2949003" y="6581001"/>
              <a:ext cx="330314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기술적 취약점 분석 평가 방법 상세 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5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기술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보안 취약점을 식별하고 진단하는 과정을 자동화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보안 엔지니어 또는 시스템 관리자의 작업 부담을 줄이고 보안 수준을 향상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시스템 또는 특정 업무 그룹별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 기종별로 점검할 수 있도록 절차 구축 가능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D44A85-CC31-62FF-792F-0141D939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53" y="2934425"/>
            <a:ext cx="6181093" cy="34140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921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13286</TotalTime>
  <Words>702</Words>
  <Application>Microsoft Office PowerPoint</Application>
  <PresentationFormat>화면 슬라이드 쇼(4:3)</PresentationFormat>
  <Paragraphs>187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a옛날사진관3</vt:lpstr>
      <vt:lpstr>Open Sans</vt:lpstr>
      <vt:lpstr>.AppleSystemUIFont</vt:lpstr>
      <vt:lpstr>Brush Script MT</vt:lpstr>
      <vt:lpstr>KoPub돋움체 Bold</vt:lpstr>
      <vt:lpstr>Microsoft GothicNeo</vt:lpstr>
      <vt:lpstr>Wingdings</vt:lpstr>
      <vt:lpstr>맑은 고딕</vt:lpstr>
      <vt:lpstr>Arial</vt:lpstr>
      <vt:lpstr>a옛날사진관4</vt:lpstr>
      <vt:lpstr>Calibri</vt:lpstr>
      <vt:lpstr>Verdana</vt:lpstr>
      <vt:lpstr>Calibri Light</vt:lpstr>
      <vt:lpstr>Office 테마</vt:lpstr>
      <vt:lpstr>제어망의 서버,PC 등 OS로 구동되는 IT 기기의 보안 취약점 점검을 자동화 할 수 있는 기술 개발</vt:lpstr>
      <vt:lpstr>PowerPoint 프레젠테이션</vt:lpstr>
      <vt:lpstr>PowerPoint 프레젠테이션</vt:lpstr>
      <vt:lpstr>팀 소개</vt:lpstr>
      <vt:lpstr>개요</vt:lpstr>
      <vt:lpstr>개요</vt:lpstr>
      <vt:lpstr>기술 설명</vt:lpstr>
      <vt:lpstr>기술 설명</vt:lpstr>
      <vt:lpstr>기술 설명</vt:lpstr>
      <vt:lpstr>목표</vt:lpstr>
      <vt:lpstr>수행내용</vt:lpstr>
      <vt:lpstr>예상결과물</vt:lpstr>
      <vt:lpstr>업무 할당</vt:lpstr>
      <vt:lpstr>프로젝트 단계별 일정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1844</cp:revision>
  <cp:lastPrinted>2021-07-12T08:32:56Z</cp:lastPrinted>
  <dcterms:created xsi:type="dcterms:W3CDTF">2021-07-05T10:00:20Z</dcterms:created>
  <dcterms:modified xsi:type="dcterms:W3CDTF">2024-03-29T02:16:23Z</dcterms:modified>
</cp:coreProperties>
</file>